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15"/>
  </p:notesMasterIdLst>
  <p:handoutMasterIdLst>
    <p:handoutMasterId r:id="rId16"/>
  </p:handoutMasterIdLst>
  <p:sldIdLst>
    <p:sldId id="293" r:id="rId5"/>
    <p:sldId id="278" r:id="rId6"/>
    <p:sldId id="282" r:id="rId7"/>
    <p:sldId id="271" r:id="rId8"/>
    <p:sldId id="283" r:id="rId9"/>
    <p:sldId id="284" r:id="rId10"/>
    <p:sldId id="285" r:id="rId11"/>
    <p:sldId id="286" r:id="rId12"/>
    <p:sldId id="294" r:id="rId13"/>
    <p:sldId id="29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5388" autoAdjust="0"/>
  </p:normalViewPr>
  <p:slideViewPr>
    <p:cSldViewPr snapToGrid="0">
      <p:cViewPr varScale="1">
        <p:scale>
          <a:sx n="78" d="100"/>
          <a:sy n="78" d="100"/>
        </p:scale>
        <p:origin x="878" y="72"/>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9/19/2024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9/19/2024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43305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3070488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7329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09742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0699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8" r:id="rId19"/>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FAA4A3-BCD6-1DA8-E195-C6C6691B19DF}"/>
              </a:ext>
            </a:extLst>
          </p:cNvPr>
          <p:cNvSpPr txBox="1"/>
          <p:nvPr/>
        </p:nvSpPr>
        <p:spPr>
          <a:xfrm>
            <a:off x="1524000" y="1317669"/>
            <a:ext cx="9144000" cy="1200329"/>
          </a:xfrm>
          <a:prstGeom prst="rect">
            <a:avLst/>
          </a:prstGeom>
          <a:noFill/>
        </p:spPr>
        <p:txBody>
          <a:bodyPr wrap="square" rtlCol="0">
            <a:spAutoFit/>
          </a:bodyPr>
          <a:lstStyle/>
          <a:p>
            <a:pPr algn="ctr"/>
            <a:r>
              <a:rPr lang="en-IN" sz="7200" b="1" dirty="0">
                <a:latin typeface="Bookman Old Style" panose="02050604050505020204" pitchFamily="18" charset="0"/>
              </a:rPr>
              <a:t>WELCOME</a:t>
            </a:r>
          </a:p>
        </p:txBody>
      </p:sp>
      <p:pic>
        <p:nvPicPr>
          <p:cNvPr id="8" name="Picture 7">
            <a:extLst>
              <a:ext uri="{FF2B5EF4-FFF2-40B4-BE49-F238E27FC236}">
                <a16:creationId xmlns:a16="http://schemas.microsoft.com/office/drawing/2014/main" id="{00E272E6-31DE-FE6A-7DB2-8235DD2CF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190" y="1197353"/>
            <a:ext cx="2141622" cy="4797374"/>
          </a:xfrm>
          <a:prstGeom prst="rect">
            <a:avLst/>
          </a:prstGeom>
        </p:spPr>
      </p:pic>
    </p:spTree>
    <p:extLst>
      <p:ext uri="{BB962C8B-B14F-4D97-AF65-F5344CB8AC3E}">
        <p14:creationId xmlns:p14="http://schemas.microsoft.com/office/powerpoint/2010/main" val="278004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6736218" y="1768726"/>
            <a:ext cx="5179330" cy="1660274"/>
          </a:xfrm>
          <a:noFill/>
        </p:spPr>
        <p:txBody>
          <a:bodyPr anchor="b">
            <a:normAutofit/>
          </a:bodyPr>
          <a:lstStyle/>
          <a:p>
            <a:r>
              <a:rPr lang="en-US" b="1" dirty="0">
                <a:latin typeface="Bookman Old Style" panose="02050604050505020204" pitchFamily="18" charset="0"/>
              </a:rPr>
              <a:t>THANK YOU</a:t>
            </a:r>
          </a:p>
        </p:txBody>
      </p:sp>
      <p:pic>
        <p:nvPicPr>
          <p:cNvPr id="21" name="Picture Placeholder 20">
            <a:extLst>
              <a:ext uri="{FF2B5EF4-FFF2-40B4-BE49-F238E27FC236}">
                <a16:creationId xmlns:a16="http://schemas.microsoft.com/office/drawing/2014/main" id="{91D63618-6045-E438-C20B-91472F12B96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2" r="1152"/>
          <a:stretch>
            <a:fillRect/>
          </a:stretch>
        </p:blipFill>
        <p:spPr>
          <a:xfrm>
            <a:off x="276452" y="794203"/>
            <a:ext cx="5654675" cy="5788025"/>
          </a:xfrm>
        </p:spPr>
      </p:pic>
    </p:spTree>
    <p:extLst>
      <p:ext uri="{BB962C8B-B14F-4D97-AF65-F5344CB8AC3E}">
        <p14:creationId xmlns:p14="http://schemas.microsoft.com/office/powerpoint/2010/main" val="25476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40C1661-EA71-6C02-0694-6CFE8C24368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441" r="21441"/>
          <a:stretch>
            <a:fillRect/>
          </a:stretch>
        </p:blipFill>
        <p:spPr>
          <a:xfrm>
            <a:off x="114300" y="156337"/>
            <a:ext cx="5981700" cy="6545325"/>
          </a:xfrm>
        </p:spPr>
      </p:pic>
      <p:sp>
        <p:nvSpPr>
          <p:cNvPr id="10" name="TextBox 9">
            <a:extLst>
              <a:ext uri="{FF2B5EF4-FFF2-40B4-BE49-F238E27FC236}">
                <a16:creationId xmlns:a16="http://schemas.microsoft.com/office/drawing/2014/main" id="{58C4CB94-FD66-5BB5-7DD7-EA0901C58CDE}"/>
              </a:ext>
            </a:extLst>
          </p:cNvPr>
          <p:cNvSpPr txBox="1"/>
          <p:nvPr/>
        </p:nvSpPr>
        <p:spPr>
          <a:xfrm>
            <a:off x="6253316" y="1475632"/>
            <a:ext cx="5574890" cy="1200329"/>
          </a:xfrm>
          <a:prstGeom prst="rect">
            <a:avLst/>
          </a:prstGeom>
          <a:noFill/>
        </p:spPr>
        <p:txBody>
          <a:bodyPr wrap="square" rtlCol="0">
            <a:spAutoFit/>
          </a:bodyPr>
          <a:lstStyle/>
          <a:p>
            <a:r>
              <a:rPr lang="en-US" sz="3600" b="1" dirty="0">
                <a:latin typeface="Bookman Old Style" panose="02050604050505020204" pitchFamily="18" charset="0"/>
              </a:rPr>
              <a:t>MOVIE COLLECTION DATABASE</a:t>
            </a:r>
            <a:endParaRPr lang="en-IN" sz="3600" b="1" dirty="0">
              <a:latin typeface="Bookman Old Style" panose="02050604050505020204" pitchFamily="18" charset="0"/>
            </a:endParaRPr>
          </a:p>
        </p:txBody>
      </p:sp>
      <p:sp>
        <p:nvSpPr>
          <p:cNvPr id="11" name="TextBox 10">
            <a:extLst>
              <a:ext uri="{FF2B5EF4-FFF2-40B4-BE49-F238E27FC236}">
                <a16:creationId xmlns:a16="http://schemas.microsoft.com/office/drawing/2014/main" id="{BE7A2AE5-B2F3-AEF7-C3E0-08EFFB8AE18D}"/>
              </a:ext>
            </a:extLst>
          </p:cNvPr>
          <p:cNvSpPr txBox="1"/>
          <p:nvPr/>
        </p:nvSpPr>
        <p:spPr>
          <a:xfrm>
            <a:off x="6292645" y="4257368"/>
            <a:ext cx="5673213" cy="1015663"/>
          </a:xfrm>
          <a:prstGeom prst="rect">
            <a:avLst/>
          </a:prstGeom>
          <a:noFill/>
        </p:spPr>
        <p:txBody>
          <a:bodyPr wrap="square" rtlCol="0">
            <a:spAutoFit/>
          </a:bodyPr>
          <a:lstStyle/>
          <a:p>
            <a:r>
              <a:rPr lang="en-US" sz="2000" b="1" dirty="0">
                <a:latin typeface="Bookman Old Style" panose="02050604050505020204" pitchFamily="18" charset="0"/>
              </a:rPr>
              <a:t>NAME</a:t>
            </a:r>
            <a:r>
              <a:rPr lang="en-US" sz="2000" dirty="0">
                <a:latin typeface="Bookman Old Style" panose="02050604050505020204" pitchFamily="18" charset="0"/>
              </a:rPr>
              <a:t>:  Mohamed Ismail. N</a:t>
            </a:r>
          </a:p>
          <a:p>
            <a:endParaRPr lang="en-US" sz="2000" dirty="0">
              <a:latin typeface="Bookman Old Style" panose="02050604050505020204" pitchFamily="18" charset="0"/>
            </a:endParaRPr>
          </a:p>
          <a:p>
            <a:r>
              <a:rPr lang="en-US" sz="2000" b="1" dirty="0">
                <a:latin typeface="Bookman Old Style" panose="02050604050505020204" pitchFamily="18" charset="0"/>
              </a:rPr>
              <a:t>SUBMISSION DATE</a:t>
            </a:r>
            <a:r>
              <a:rPr lang="en-US" sz="2000" dirty="0">
                <a:latin typeface="Bookman Old Style" panose="02050604050505020204" pitchFamily="18" charset="0"/>
              </a:rPr>
              <a:t>: 20/09/2024</a:t>
            </a:r>
            <a:endParaRPr lang="en-IN" sz="2000" dirty="0">
              <a:latin typeface="Bookman Old Style" panose="02050604050505020204" pitchFamily="18" charset="0"/>
            </a:endParaRPr>
          </a:p>
        </p:txBody>
      </p:sp>
    </p:spTree>
    <p:extLst>
      <p:ext uri="{BB962C8B-B14F-4D97-AF65-F5344CB8AC3E}">
        <p14:creationId xmlns:p14="http://schemas.microsoft.com/office/powerpoint/2010/main" val="280309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2" y="392671"/>
            <a:ext cx="11090275" cy="1684059"/>
          </a:xfrm>
        </p:spPr>
        <p:txBody>
          <a:bodyPr/>
          <a:lstStyle/>
          <a:p>
            <a:r>
              <a:rPr lang="en-US" dirty="0"/>
              <a:t>Aim of the project:</a:t>
            </a:r>
            <a:br>
              <a:rPr lang="en-US" dirty="0"/>
            </a:br>
            <a:endParaRPr lang="en-US" dirty="0"/>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762686"/>
            <a:ext cx="10323967" cy="4867964"/>
          </a:xfrm>
        </p:spPr>
        <p:txBody>
          <a:bodyPr>
            <a:normAutofit/>
          </a:bodyPr>
          <a:lstStyle/>
          <a:p>
            <a:pPr marL="342900" indent="-342900">
              <a:buFont typeface="Wingdings" panose="05000000000000000000" pitchFamily="2" charset="2"/>
              <a:buChar char="Ø"/>
            </a:pPr>
            <a:r>
              <a:rPr lang="en-US" sz="2400" dirty="0"/>
              <a:t>Create a Modular Design:</a:t>
            </a:r>
          </a:p>
          <a:p>
            <a:r>
              <a:rPr lang="en-US" sz="2000" dirty="0"/>
              <a:t>	To represent different entities such as Movies, Names of the directors, and their ratings.</a:t>
            </a:r>
          </a:p>
          <a:p>
            <a:pPr marL="342900" indent="-342900">
              <a:buFont typeface="Wingdings" panose="05000000000000000000" pitchFamily="2" charset="2"/>
              <a:buChar char="Ø"/>
            </a:pPr>
            <a:r>
              <a:rPr lang="en-US" sz="2400" dirty="0"/>
              <a:t>Manage Movie Data :</a:t>
            </a:r>
          </a:p>
          <a:p>
            <a:r>
              <a:rPr lang="en-US" sz="2000" dirty="0"/>
              <a:t>	mainly for the storage purposes.</a:t>
            </a:r>
          </a:p>
          <a:p>
            <a:r>
              <a:rPr lang="en-US" sz="2000" dirty="0"/>
              <a:t>	It is used to store in various </a:t>
            </a:r>
            <a:r>
              <a:rPr lang="en-US" sz="2000" dirty="0" err="1"/>
              <a:t>entites</a:t>
            </a:r>
            <a:r>
              <a:rPr lang="en-US" sz="2000" dirty="0"/>
              <a:t> like (Name, Genre, rating, Director,  </a:t>
            </a:r>
            <a:r>
              <a:rPr lang="en-US" sz="2000" dirty="0" err="1"/>
              <a:t>etc</a:t>
            </a:r>
            <a:r>
              <a:rPr lang="en-US" sz="2000" dirty="0"/>
              <a:t>…).</a:t>
            </a:r>
          </a:p>
          <a:p>
            <a:pPr marL="342900" indent="-342900">
              <a:buFont typeface="Wingdings" panose="05000000000000000000" pitchFamily="2" charset="2"/>
              <a:buChar char="Ø"/>
            </a:pPr>
            <a:r>
              <a:rPr lang="en-US" sz="2400" dirty="0"/>
              <a:t>User Management :</a:t>
            </a:r>
          </a:p>
          <a:p>
            <a:r>
              <a:rPr lang="en-US" sz="2000" dirty="0"/>
              <a:t>	It helps in the User to store the Movie data and view it for the future References.</a:t>
            </a:r>
          </a:p>
        </p:txBody>
      </p:sp>
      <p:pic>
        <p:nvPicPr>
          <p:cNvPr id="5" name="Picture 4">
            <a:extLst>
              <a:ext uri="{FF2B5EF4-FFF2-40B4-BE49-F238E27FC236}">
                <a16:creationId xmlns:a16="http://schemas.microsoft.com/office/drawing/2014/main" id="{67B531B2-BEEC-47F3-37EE-94162EC19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4920" y="227350"/>
            <a:ext cx="1556216" cy="1535336"/>
          </a:xfrm>
          <a:prstGeom prst="rect">
            <a:avLst/>
          </a:prstGeom>
        </p:spPr>
      </p:pic>
    </p:spTree>
    <p:extLst>
      <p:ext uri="{BB962C8B-B14F-4D97-AF65-F5344CB8AC3E}">
        <p14:creationId xmlns:p14="http://schemas.microsoft.com/office/powerpoint/2010/main" val="266504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CB4B15B-6D9E-3287-A34B-55765E4253E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9961" r="29961"/>
          <a:stretch>
            <a:fillRect/>
          </a:stretch>
        </p:blipFill>
        <p:spPr>
          <a:xfrm>
            <a:off x="153082" y="94512"/>
            <a:ext cx="5376862" cy="6668976"/>
          </a:xfrm>
        </p:spPr>
      </p:pic>
      <p:sp>
        <p:nvSpPr>
          <p:cNvPr id="10" name="TextBox 9">
            <a:extLst>
              <a:ext uri="{FF2B5EF4-FFF2-40B4-BE49-F238E27FC236}">
                <a16:creationId xmlns:a16="http://schemas.microsoft.com/office/drawing/2014/main" id="{9F5D8851-5F87-9804-C500-7B0F5392AA3B}"/>
              </a:ext>
            </a:extLst>
          </p:cNvPr>
          <p:cNvSpPr txBox="1"/>
          <p:nvPr/>
        </p:nvSpPr>
        <p:spPr>
          <a:xfrm>
            <a:off x="5776390" y="874481"/>
            <a:ext cx="6123007" cy="584775"/>
          </a:xfrm>
          <a:prstGeom prst="rect">
            <a:avLst/>
          </a:prstGeom>
          <a:noFill/>
        </p:spPr>
        <p:txBody>
          <a:bodyPr wrap="square" rtlCol="0">
            <a:spAutoFit/>
          </a:bodyPr>
          <a:lstStyle/>
          <a:p>
            <a:pPr algn="ctr"/>
            <a:r>
              <a:rPr lang="en-IN" sz="3200" b="1" dirty="0">
                <a:latin typeface="Bookman Old Style" panose="02050604050505020204" pitchFamily="18" charset="0"/>
              </a:rPr>
              <a:t>Problem Statement</a:t>
            </a:r>
          </a:p>
        </p:txBody>
      </p:sp>
      <p:sp>
        <p:nvSpPr>
          <p:cNvPr id="13" name="TextBox 12">
            <a:extLst>
              <a:ext uri="{FF2B5EF4-FFF2-40B4-BE49-F238E27FC236}">
                <a16:creationId xmlns:a16="http://schemas.microsoft.com/office/drawing/2014/main" id="{37FE833F-A537-7469-16E1-8C10E924DB7A}"/>
              </a:ext>
            </a:extLst>
          </p:cNvPr>
          <p:cNvSpPr txBox="1"/>
          <p:nvPr/>
        </p:nvSpPr>
        <p:spPr>
          <a:xfrm>
            <a:off x="5636871" y="1736202"/>
            <a:ext cx="6402047" cy="3785652"/>
          </a:xfrm>
          <a:prstGeom prst="rect">
            <a:avLst/>
          </a:prstGeom>
          <a:noFill/>
        </p:spPr>
        <p:txBody>
          <a:bodyPr wrap="square" rtlCol="0">
            <a:spAutoFit/>
          </a:bodyPr>
          <a:lstStyle/>
          <a:p>
            <a:r>
              <a:rPr lang="en-US" sz="2400" dirty="0"/>
              <a:t>Managing and exploring movie data efficiently is an increasingly complex task due to the growing volume of movies, genres, and user interactions. In addition to providing essential information about movies, an ideal system should allow users to rate, review, and filter movies based on their preferences. This complexity requires a well-structured, scalable system that applies object-oriented design principles to manage movie data and user interactions.</a:t>
            </a:r>
            <a:endParaRPr lang="en-IN" sz="2400" dirty="0"/>
          </a:p>
        </p:txBody>
      </p:sp>
    </p:spTree>
    <p:extLst>
      <p:ext uri="{BB962C8B-B14F-4D97-AF65-F5344CB8AC3E}">
        <p14:creationId xmlns:p14="http://schemas.microsoft.com/office/powerpoint/2010/main" val="18397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2E537EC-C73F-E810-2D6A-76A848A89C45}"/>
              </a:ext>
            </a:extLst>
          </p:cNvPr>
          <p:cNvSpPr txBox="1"/>
          <p:nvPr/>
        </p:nvSpPr>
        <p:spPr>
          <a:xfrm>
            <a:off x="370390" y="497711"/>
            <a:ext cx="4039564" cy="1323439"/>
          </a:xfrm>
          <a:prstGeom prst="rect">
            <a:avLst/>
          </a:prstGeom>
          <a:noFill/>
        </p:spPr>
        <p:txBody>
          <a:bodyPr wrap="square" rtlCol="0">
            <a:spAutoFit/>
          </a:bodyPr>
          <a:lstStyle/>
          <a:p>
            <a:pPr algn="ctr"/>
            <a:r>
              <a:rPr lang="en-IN" sz="4000" b="1" dirty="0">
                <a:latin typeface="Bookman Old Style" panose="02050604050505020204" pitchFamily="18" charset="0"/>
              </a:rPr>
              <a:t>PROJECT </a:t>
            </a:r>
          </a:p>
          <a:p>
            <a:pPr algn="ctr"/>
            <a:r>
              <a:rPr lang="en-IN" sz="4000" b="1" dirty="0">
                <a:latin typeface="Bookman Old Style" panose="02050604050505020204" pitchFamily="18" charset="0"/>
              </a:rPr>
              <a:t>DESCRIPTION</a:t>
            </a:r>
          </a:p>
        </p:txBody>
      </p:sp>
      <p:sp>
        <p:nvSpPr>
          <p:cNvPr id="13" name="TextBox 12">
            <a:extLst>
              <a:ext uri="{FF2B5EF4-FFF2-40B4-BE49-F238E27FC236}">
                <a16:creationId xmlns:a16="http://schemas.microsoft.com/office/drawing/2014/main" id="{FF641622-998B-DFDA-1109-C6513C90D2EA}"/>
              </a:ext>
            </a:extLst>
          </p:cNvPr>
          <p:cNvSpPr txBox="1"/>
          <p:nvPr/>
        </p:nvSpPr>
        <p:spPr>
          <a:xfrm>
            <a:off x="370390" y="2010048"/>
            <a:ext cx="4271058" cy="5016758"/>
          </a:xfrm>
          <a:prstGeom prst="rect">
            <a:avLst/>
          </a:prstGeom>
          <a:noFill/>
        </p:spPr>
        <p:txBody>
          <a:bodyPr wrap="square" rtlCol="0">
            <a:spAutoFit/>
          </a:bodyPr>
          <a:lstStyle/>
          <a:p>
            <a:pPr algn="just"/>
            <a:r>
              <a:rPr lang="en-IN" sz="2400" b="1" dirty="0">
                <a:latin typeface="Bookman Old Style" panose="02050604050505020204" pitchFamily="18" charset="0"/>
              </a:rPr>
              <a:t>KEY FEATURES</a:t>
            </a:r>
            <a:r>
              <a:rPr lang="en-IN" sz="2400" dirty="0">
                <a:latin typeface="Bookman Old Style" panose="02050604050505020204" pitchFamily="18" charset="0"/>
              </a:rPr>
              <a:t>:</a:t>
            </a:r>
          </a:p>
          <a:p>
            <a:pPr algn="just"/>
            <a:endParaRPr lang="en-IN" sz="2000" dirty="0">
              <a:latin typeface="Bookman Old Style" panose="02050604050505020204" pitchFamily="18" charset="0"/>
            </a:endParaRPr>
          </a:p>
          <a:p>
            <a:pPr marL="342900" indent="-342900" algn="just">
              <a:buFont typeface="Wingdings" panose="05000000000000000000" pitchFamily="2" charset="2"/>
              <a:buChar char="Ø"/>
            </a:pPr>
            <a:r>
              <a:rPr lang="en-IN" dirty="0">
                <a:latin typeface="Bookman Old Style" panose="02050604050505020204" pitchFamily="18" charset="0"/>
              </a:rPr>
              <a:t>Multi language movie names.</a:t>
            </a:r>
          </a:p>
          <a:p>
            <a:pPr marL="342900" indent="-342900" algn="just">
              <a:buFont typeface="Wingdings" panose="05000000000000000000" pitchFamily="2" charset="2"/>
              <a:buChar char="Ø"/>
            </a:pPr>
            <a:endParaRPr lang="en-IN" dirty="0">
              <a:latin typeface="Bookman Old Style" panose="02050604050505020204" pitchFamily="18" charset="0"/>
            </a:endParaRPr>
          </a:p>
          <a:p>
            <a:pPr marL="342900" indent="-342900" algn="just">
              <a:buFont typeface="Wingdings" panose="05000000000000000000" pitchFamily="2" charset="2"/>
              <a:buChar char="Ø"/>
            </a:pPr>
            <a:r>
              <a:rPr lang="en-IN" dirty="0">
                <a:latin typeface="Bookman Old Style" panose="02050604050505020204" pitchFamily="18" charset="0"/>
              </a:rPr>
              <a:t>Name of the movies and the Name of the directors and their ratings are in given in the form of dictionary</a:t>
            </a:r>
          </a:p>
          <a:p>
            <a:pPr marL="342900" indent="-342900" algn="just">
              <a:buFont typeface="Wingdings" panose="05000000000000000000" pitchFamily="2" charset="2"/>
              <a:buChar char="Ø"/>
            </a:pPr>
            <a:endParaRPr lang="en-IN" dirty="0">
              <a:latin typeface="Bookman Old Style" panose="02050604050505020204" pitchFamily="18" charset="0"/>
            </a:endParaRPr>
          </a:p>
          <a:p>
            <a:pPr marL="342900" indent="-342900" algn="just">
              <a:buFont typeface="Wingdings" panose="05000000000000000000" pitchFamily="2" charset="2"/>
              <a:buChar char="Ø"/>
            </a:pPr>
            <a:r>
              <a:rPr lang="en-IN" dirty="0">
                <a:latin typeface="Bookman Old Style" panose="02050604050505020204" pitchFamily="18" charset="0"/>
              </a:rPr>
              <a:t>Created with the Help of Dictionary Concept.</a:t>
            </a:r>
          </a:p>
          <a:p>
            <a:pPr marL="342900" indent="-342900" algn="just">
              <a:buFont typeface="Wingdings" panose="05000000000000000000" pitchFamily="2" charset="2"/>
              <a:buChar char="Ø"/>
            </a:pPr>
            <a:endParaRPr lang="en-IN" dirty="0">
              <a:latin typeface="Bookman Old Style" panose="02050604050505020204" pitchFamily="18" charset="0"/>
            </a:endParaRPr>
          </a:p>
          <a:p>
            <a:pPr marL="342900" indent="-342900" algn="just">
              <a:buFont typeface="Wingdings" panose="05000000000000000000" pitchFamily="2" charset="2"/>
              <a:buChar char="Ø"/>
            </a:pPr>
            <a:r>
              <a:rPr lang="en-IN" dirty="0">
                <a:latin typeface="Bookman Old Style" panose="02050604050505020204" pitchFamily="18" charset="0"/>
              </a:rPr>
              <a:t>Update and Delete function is been used.</a:t>
            </a:r>
          </a:p>
          <a:p>
            <a:pPr algn="just"/>
            <a:endParaRPr lang="en-IN" sz="2000" dirty="0">
              <a:latin typeface="Bookman Old Style" panose="02050604050505020204" pitchFamily="18" charset="0"/>
            </a:endParaRPr>
          </a:p>
          <a:p>
            <a:pPr algn="just"/>
            <a:endParaRPr lang="en-IN" sz="2000" dirty="0">
              <a:latin typeface="Bookman Old Style" panose="02050604050505020204" pitchFamily="18" charset="0"/>
            </a:endParaRPr>
          </a:p>
          <a:p>
            <a:pPr marL="342900" indent="-342900" algn="just">
              <a:buFont typeface="Wingdings" panose="05000000000000000000" pitchFamily="2" charset="2"/>
              <a:buChar char="Ø"/>
            </a:pPr>
            <a:endParaRPr lang="en-IN" sz="2000" dirty="0">
              <a:latin typeface="Bookman Old Style" panose="02050604050505020204" pitchFamily="18" charset="0"/>
            </a:endParaRPr>
          </a:p>
        </p:txBody>
      </p:sp>
      <p:sp>
        <p:nvSpPr>
          <p:cNvPr id="16" name="TextBox 15">
            <a:extLst>
              <a:ext uri="{FF2B5EF4-FFF2-40B4-BE49-F238E27FC236}">
                <a16:creationId xmlns:a16="http://schemas.microsoft.com/office/drawing/2014/main" id="{15876C10-F104-B1CD-F5B7-07D4EF516A67}"/>
              </a:ext>
            </a:extLst>
          </p:cNvPr>
          <p:cNvSpPr txBox="1"/>
          <p:nvPr/>
        </p:nvSpPr>
        <p:spPr>
          <a:xfrm>
            <a:off x="5354053" y="497711"/>
            <a:ext cx="6467557" cy="3046988"/>
          </a:xfrm>
          <a:prstGeom prst="rect">
            <a:avLst/>
          </a:prstGeom>
          <a:noFill/>
        </p:spPr>
        <p:txBody>
          <a:bodyPr wrap="square" rtlCol="0">
            <a:spAutoFit/>
          </a:bodyPr>
          <a:lstStyle/>
          <a:p>
            <a:r>
              <a:rPr lang="en-IN" sz="2400" b="1" dirty="0">
                <a:latin typeface="Bookman Old Style" panose="02050604050505020204" pitchFamily="18" charset="0"/>
              </a:rPr>
              <a:t>METHODS USED IN THE PROJECT:</a:t>
            </a:r>
          </a:p>
          <a:p>
            <a:endParaRPr lang="en-IN" b="1" dirty="0">
              <a:latin typeface="Bookman Old Style" panose="02050604050505020204" pitchFamily="18" charset="0"/>
            </a:endParaRPr>
          </a:p>
          <a:p>
            <a:pPr marL="285750" indent="-285750">
              <a:buFont typeface="Wingdings" panose="05000000000000000000" pitchFamily="2" charset="2"/>
              <a:buChar char="Ø"/>
            </a:pPr>
            <a:r>
              <a:rPr lang="en-IN" b="1" dirty="0">
                <a:latin typeface="Bookman Old Style" panose="02050604050505020204" pitchFamily="18" charset="0"/>
              </a:rPr>
              <a:t>(OOPs) Object Oriented </a:t>
            </a:r>
            <a:r>
              <a:rPr lang="en-IN" b="1" dirty="0" err="1">
                <a:latin typeface="Bookman Old Style" panose="02050604050505020204" pitchFamily="18" charset="0"/>
              </a:rPr>
              <a:t>Programing</a:t>
            </a:r>
            <a:r>
              <a:rPr lang="en-IN" b="1" dirty="0">
                <a:latin typeface="Bookman Old Style" panose="02050604050505020204" pitchFamily="18" charset="0"/>
              </a:rPr>
              <a:t> Concept</a:t>
            </a:r>
          </a:p>
          <a:p>
            <a:pPr marL="285750" indent="-285750">
              <a:buFont typeface="Wingdings" panose="05000000000000000000" pitchFamily="2" charset="2"/>
              <a:buChar char="Ø"/>
            </a:pPr>
            <a:endParaRPr lang="en-IN" b="1" dirty="0">
              <a:latin typeface="Bookman Old Style" panose="02050604050505020204" pitchFamily="18" charset="0"/>
            </a:endParaRPr>
          </a:p>
          <a:p>
            <a:pPr marL="285750" indent="-285750">
              <a:buFont typeface="Wingdings" panose="05000000000000000000" pitchFamily="2" charset="2"/>
              <a:buChar char="Ø"/>
            </a:pPr>
            <a:r>
              <a:rPr lang="en-IN" b="1" dirty="0">
                <a:latin typeface="Bookman Old Style" panose="02050604050505020204" pitchFamily="18" charset="0"/>
              </a:rPr>
              <a:t>Class has been defined</a:t>
            </a:r>
          </a:p>
          <a:p>
            <a:pPr marL="285750" indent="-285750">
              <a:buFont typeface="Wingdings" panose="05000000000000000000" pitchFamily="2" charset="2"/>
              <a:buChar char="Ø"/>
            </a:pPr>
            <a:endParaRPr lang="en-IN" b="1" dirty="0">
              <a:latin typeface="Bookman Old Style" panose="02050604050505020204" pitchFamily="18" charset="0"/>
            </a:endParaRPr>
          </a:p>
          <a:p>
            <a:pPr marL="285750" indent="-285750">
              <a:buFont typeface="Wingdings" panose="05000000000000000000" pitchFamily="2" charset="2"/>
              <a:buChar char="Ø"/>
            </a:pPr>
            <a:r>
              <a:rPr lang="en-IN" b="1" dirty="0">
                <a:latin typeface="Bookman Old Style" panose="02050604050505020204" pitchFamily="18" charset="0"/>
              </a:rPr>
              <a:t>Instead of Database Dictionary is been used.</a:t>
            </a:r>
          </a:p>
          <a:p>
            <a:pPr marL="285750" indent="-285750">
              <a:buFont typeface="Wingdings" panose="05000000000000000000" pitchFamily="2" charset="2"/>
              <a:buChar char="Ø"/>
            </a:pPr>
            <a:endParaRPr lang="en-IN" b="1" dirty="0">
              <a:latin typeface="Bookman Old Style" panose="02050604050505020204" pitchFamily="18" charset="0"/>
            </a:endParaRPr>
          </a:p>
          <a:p>
            <a:endParaRPr lang="en-IN" b="1" dirty="0">
              <a:latin typeface="Bookman Old Style" panose="02050604050505020204" pitchFamily="18" charset="0"/>
            </a:endParaRPr>
          </a:p>
          <a:p>
            <a:endParaRPr lang="en-IN" sz="2400" b="1" dirty="0">
              <a:latin typeface="Bookman Old Style" panose="02050604050505020204" pitchFamily="18" charset="0"/>
            </a:endParaRPr>
          </a:p>
        </p:txBody>
      </p:sp>
      <p:pic>
        <p:nvPicPr>
          <p:cNvPr id="19" name="Picture 18">
            <a:extLst>
              <a:ext uri="{FF2B5EF4-FFF2-40B4-BE49-F238E27FC236}">
                <a16:creationId xmlns:a16="http://schemas.microsoft.com/office/drawing/2014/main" id="{68FF4AD1-2C61-2B0E-3796-A9AB564B6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053" y="3113253"/>
            <a:ext cx="1894333" cy="2806320"/>
          </a:xfrm>
          <a:prstGeom prst="rect">
            <a:avLst/>
          </a:prstGeom>
        </p:spPr>
      </p:pic>
      <p:pic>
        <p:nvPicPr>
          <p:cNvPr id="21" name="Picture 20">
            <a:extLst>
              <a:ext uri="{FF2B5EF4-FFF2-40B4-BE49-F238E27FC236}">
                <a16:creationId xmlns:a16="http://schemas.microsoft.com/office/drawing/2014/main" id="{039F1C66-E62C-C9DE-76F1-D32C0792AE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987" y="3173708"/>
            <a:ext cx="1868995" cy="2745865"/>
          </a:xfrm>
          <a:prstGeom prst="rect">
            <a:avLst/>
          </a:prstGeom>
        </p:spPr>
      </p:pic>
      <p:pic>
        <p:nvPicPr>
          <p:cNvPr id="23" name="Picture 22">
            <a:extLst>
              <a:ext uri="{FF2B5EF4-FFF2-40B4-BE49-F238E27FC236}">
                <a16:creationId xmlns:a16="http://schemas.microsoft.com/office/drawing/2014/main" id="{32B927A9-4F41-1B10-E6FB-A8B20A46FE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7334" y="3173707"/>
            <a:ext cx="1868995" cy="2700497"/>
          </a:xfrm>
          <a:prstGeom prst="rect">
            <a:avLst/>
          </a:prstGeom>
        </p:spPr>
      </p:pic>
    </p:spTree>
    <p:extLst>
      <p:ext uri="{BB962C8B-B14F-4D97-AF65-F5344CB8AC3E}">
        <p14:creationId xmlns:p14="http://schemas.microsoft.com/office/powerpoint/2010/main" val="138859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498475"/>
            <a:ext cx="7960421" cy="812968"/>
          </a:xfrm>
        </p:spPr>
        <p:txBody>
          <a:bodyPr>
            <a:normAutofit fontScale="90000"/>
          </a:bodyPr>
          <a:lstStyle/>
          <a:p>
            <a:r>
              <a:rPr lang="en-US" b="1" dirty="0">
                <a:latin typeface="Bookman Old Style" panose="02050604050505020204" pitchFamily="18" charset="0"/>
              </a:rPr>
              <a:t>FUNCTIONALITIES:</a:t>
            </a:r>
            <a:br>
              <a:rPr lang="en-US" dirty="0">
                <a:latin typeface="Bookman Old Style" panose="02050604050505020204" pitchFamily="18" charset="0"/>
              </a:rPr>
            </a:br>
            <a:endParaRPr lang="en-US"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550862" y="1760686"/>
            <a:ext cx="5987899" cy="3979625"/>
          </a:xfrm>
        </p:spPr>
        <p:txBody>
          <a:bodyPr>
            <a:normAutofit lnSpcReduction="10000"/>
          </a:bodyPr>
          <a:lstStyle/>
          <a:p>
            <a:pPr algn="just">
              <a:buFont typeface="Wingdings" panose="05000000000000000000" pitchFamily="2" charset="2"/>
              <a:buChar char="Ø"/>
            </a:pPr>
            <a:r>
              <a:rPr lang="en-US" sz="2400" dirty="0">
                <a:latin typeface="Bookman Old Style" panose="02050604050505020204" pitchFamily="18" charset="0"/>
              </a:rPr>
              <a:t>Adding Movies to the Database.</a:t>
            </a:r>
          </a:p>
          <a:p>
            <a:pPr algn="just">
              <a:buFont typeface="Wingdings" panose="05000000000000000000" pitchFamily="2" charset="2"/>
              <a:buChar char="Ø"/>
            </a:pPr>
            <a:r>
              <a:rPr lang="en-US" sz="2400" dirty="0">
                <a:latin typeface="Bookman Old Style" panose="02050604050505020204" pitchFamily="18" charset="0"/>
              </a:rPr>
              <a:t>View the details of the a specific movie by its title, director name, genre, year and its ratings.</a:t>
            </a:r>
          </a:p>
          <a:p>
            <a:pPr algn="just">
              <a:buFont typeface="Wingdings" panose="05000000000000000000" pitchFamily="2" charset="2"/>
              <a:buChar char="Ø"/>
            </a:pPr>
            <a:r>
              <a:rPr lang="en-US" sz="2400" dirty="0">
                <a:latin typeface="Bookman Old Style" panose="02050604050505020204" pitchFamily="18" charset="0"/>
              </a:rPr>
              <a:t>Update the Movies or Delete the movies from the database and save it for the future References.</a:t>
            </a:r>
          </a:p>
          <a:p>
            <a:pPr algn="just">
              <a:buFont typeface="Wingdings" panose="05000000000000000000" pitchFamily="2" charset="2"/>
              <a:buChar char="Ø"/>
            </a:pPr>
            <a:r>
              <a:rPr lang="en-US" sz="2400" dirty="0">
                <a:latin typeface="Bookman Old Style" panose="02050604050505020204" pitchFamily="18" charset="0"/>
              </a:rPr>
              <a:t>Store and Retrieve Movies from the Database.</a:t>
            </a:r>
          </a:p>
        </p:txBody>
      </p:sp>
      <p:pic>
        <p:nvPicPr>
          <p:cNvPr id="7" name="Picture 6">
            <a:extLst>
              <a:ext uri="{FF2B5EF4-FFF2-40B4-BE49-F238E27FC236}">
                <a16:creationId xmlns:a16="http://schemas.microsoft.com/office/drawing/2014/main" id="{FFA2317A-AB4C-C15A-514A-F3A15561B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682" y="2852185"/>
            <a:ext cx="4845719" cy="3230479"/>
          </a:xfrm>
          <a:prstGeom prst="rect">
            <a:avLst/>
          </a:prstGeom>
        </p:spPr>
      </p:pic>
      <p:pic>
        <p:nvPicPr>
          <p:cNvPr id="9" name="Picture 8">
            <a:extLst>
              <a:ext uri="{FF2B5EF4-FFF2-40B4-BE49-F238E27FC236}">
                <a16:creationId xmlns:a16="http://schemas.microsoft.com/office/drawing/2014/main" id="{163E7C52-71A7-4E00-E071-CC0ED5F26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7682" y="486578"/>
            <a:ext cx="4845719" cy="2332165"/>
          </a:xfrm>
          <a:prstGeom prst="rect">
            <a:avLst/>
          </a:prstGeom>
        </p:spPr>
      </p:pic>
    </p:spTree>
    <p:extLst>
      <p:ext uri="{BB962C8B-B14F-4D97-AF65-F5344CB8AC3E}">
        <p14:creationId xmlns:p14="http://schemas.microsoft.com/office/powerpoint/2010/main" val="652841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DA3AA2-E0C1-95AC-FE47-5330441F71E3}"/>
              </a:ext>
            </a:extLst>
          </p:cNvPr>
          <p:cNvSpPr txBox="1"/>
          <p:nvPr/>
        </p:nvSpPr>
        <p:spPr>
          <a:xfrm>
            <a:off x="3701716" y="320816"/>
            <a:ext cx="4788568" cy="1077218"/>
          </a:xfrm>
          <a:prstGeom prst="rect">
            <a:avLst/>
          </a:prstGeom>
          <a:noFill/>
        </p:spPr>
        <p:txBody>
          <a:bodyPr wrap="square" rtlCol="0">
            <a:spAutoFit/>
          </a:bodyPr>
          <a:lstStyle/>
          <a:p>
            <a:pPr algn="ctr"/>
            <a:r>
              <a:rPr lang="en-IN" sz="3200" b="1" dirty="0">
                <a:latin typeface="Bookman Old Style" panose="02050604050505020204" pitchFamily="18" charset="0"/>
              </a:rPr>
              <a:t>CODE</a:t>
            </a:r>
          </a:p>
          <a:p>
            <a:pPr algn="ctr"/>
            <a:r>
              <a:rPr lang="en-IN" sz="3200" b="1" dirty="0">
                <a:latin typeface="Bookman Old Style" panose="02050604050505020204" pitchFamily="18" charset="0"/>
              </a:rPr>
              <a:t>IMPLEMENTATION</a:t>
            </a:r>
            <a:r>
              <a:rPr lang="en-IN" sz="3200" dirty="0"/>
              <a:t> </a:t>
            </a:r>
          </a:p>
        </p:txBody>
      </p:sp>
      <p:sp>
        <p:nvSpPr>
          <p:cNvPr id="10" name="TextBox 9">
            <a:extLst>
              <a:ext uri="{FF2B5EF4-FFF2-40B4-BE49-F238E27FC236}">
                <a16:creationId xmlns:a16="http://schemas.microsoft.com/office/drawing/2014/main" id="{6B91A9FC-41F8-9F9F-D9E8-7A5784D8B565}"/>
              </a:ext>
            </a:extLst>
          </p:cNvPr>
          <p:cNvSpPr txBox="1"/>
          <p:nvPr/>
        </p:nvSpPr>
        <p:spPr>
          <a:xfrm>
            <a:off x="316028" y="1398034"/>
            <a:ext cx="11327331" cy="4524315"/>
          </a:xfrm>
          <a:prstGeom prst="rect">
            <a:avLst/>
          </a:prstGeom>
          <a:noFill/>
        </p:spPr>
        <p:txBody>
          <a:bodyPr wrap="square" rtlCol="0">
            <a:spAutoFit/>
          </a:bodyPr>
          <a:lstStyle/>
          <a:p>
            <a:pPr algn="just"/>
            <a:r>
              <a:rPr lang="en-US" sz="2400" dirty="0"/>
              <a:t>In Movie Collection Database implemented using Object-Oriented Programming (OOP), key features such as Name of the movie, Title, Review and the ratings of that particular movie can be structured into classes that represent entities in the system. Below is a detailed explanation of how such a project can be implemented, including insights into key algorithms, data structures, and code organization. </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Classes</a:t>
            </a:r>
          </a:p>
          <a:p>
            <a:pPr marL="342900" indent="-342900" algn="just">
              <a:buFont typeface="Wingdings" panose="05000000000000000000" pitchFamily="2" charset="2"/>
              <a:buChar char="Ø"/>
            </a:pPr>
            <a:r>
              <a:rPr lang="en-US" sz="2400" dirty="0"/>
              <a:t>Search Movies</a:t>
            </a:r>
          </a:p>
          <a:p>
            <a:pPr marL="342900" indent="-342900" algn="just">
              <a:buFont typeface="Wingdings" panose="05000000000000000000" pitchFamily="2" charset="2"/>
              <a:buChar char="Ø"/>
            </a:pPr>
            <a:r>
              <a:rPr lang="en-US" sz="2400" dirty="0"/>
              <a:t>Update Movies</a:t>
            </a:r>
          </a:p>
          <a:p>
            <a:pPr marL="342900" indent="-342900" algn="just">
              <a:buFont typeface="Wingdings" panose="05000000000000000000" pitchFamily="2" charset="2"/>
              <a:buChar char="Ø"/>
            </a:pPr>
            <a:r>
              <a:rPr lang="en-US" sz="2400" dirty="0"/>
              <a:t>Display Movies</a:t>
            </a:r>
          </a:p>
          <a:p>
            <a:pPr marL="342900" indent="-342900" algn="just">
              <a:buFont typeface="Wingdings" panose="05000000000000000000" pitchFamily="2" charset="2"/>
              <a:buChar char="Ø"/>
            </a:pPr>
            <a:r>
              <a:rPr lang="en-US" sz="2400" dirty="0"/>
              <a:t>Delete Movies</a:t>
            </a:r>
          </a:p>
          <a:p>
            <a:pPr marL="342900" indent="-342900" algn="just">
              <a:buFont typeface="Wingdings" panose="05000000000000000000" pitchFamily="2" charset="2"/>
              <a:buChar char="Ø"/>
            </a:pPr>
            <a:endParaRPr lang="en-IN" sz="2400" dirty="0"/>
          </a:p>
        </p:txBody>
      </p:sp>
      <p:pic>
        <p:nvPicPr>
          <p:cNvPr id="12" name="Picture 11">
            <a:extLst>
              <a:ext uri="{FF2B5EF4-FFF2-40B4-BE49-F238E27FC236}">
                <a16:creationId xmlns:a16="http://schemas.microsoft.com/office/drawing/2014/main" id="{2CAEF8AB-CA3F-6502-7C49-A16C380FD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3660191"/>
            <a:ext cx="1799775" cy="1799775"/>
          </a:xfrm>
          <a:prstGeom prst="rect">
            <a:avLst/>
          </a:prstGeom>
        </p:spPr>
      </p:pic>
    </p:spTree>
    <p:extLst>
      <p:ext uri="{BB962C8B-B14F-4D97-AF65-F5344CB8AC3E}">
        <p14:creationId xmlns:p14="http://schemas.microsoft.com/office/powerpoint/2010/main" val="2855514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p:txBody>
          <a:bodyPr/>
          <a:lstStyle/>
          <a:p>
            <a:pPr algn="ctr"/>
            <a:r>
              <a:rPr lang="en-US" dirty="0">
                <a:latin typeface="Bookman Old Style" panose="02050604050505020204" pitchFamily="18" charset="0"/>
              </a:rPr>
              <a:t>RESULT AND OUTCOMES OF THE PROJECT</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a:xfrm>
            <a:off x="550863" y="2508655"/>
            <a:ext cx="6611937" cy="3840710"/>
          </a:xfrm>
        </p:spPr>
        <p:txBody>
          <a:bodyPr>
            <a:normAutofit/>
          </a:bodyPr>
          <a:lstStyle/>
          <a:p>
            <a:pPr algn="just"/>
            <a:r>
              <a:rPr lang="en-US" sz="2400" dirty="0">
                <a:latin typeface="Bookman Old Style" panose="02050604050505020204" pitchFamily="18" charset="0"/>
              </a:rPr>
              <a:t>The Movie Collection Database project aimed to review the movie and rate the movie in its order of viewing but the user.</a:t>
            </a:r>
          </a:p>
          <a:p>
            <a:pPr algn="just"/>
            <a:r>
              <a:rPr lang="en-US" sz="2400" dirty="0">
                <a:latin typeface="Bookman Old Style" panose="02050604050505020204" pitchFamily="18" charset="0"/>
              </a:rPr>
              <a:t>This shows the database has been created the </a:t>
            </a:r>
            <a:r>
              <a:rPr lang="en-US" sz="2400" dirty="0" err="1">
                <a:latin typeface="Bookman Old Style" panose="02050604050505020204" pitchFamily="18" charset="0"/>
              </a:rPr>
              <a:t>the</a:t>
            </a:r>
            <a:r>
              <a:rPr lang="en-US" sz="2400" dirty="0">
                <a:latin typeface="Bookman Old Style" panose="02050604050505020204" pitchFamily="18" charset="0"/>
              </a:rPr>
              <a:t> number of movies and its ratings and its reviews.</a:t>
            </a:r>
          </a:p>
        </p:txBody>
      </p:sp>
      <p:pic>
        <p:nvPicPr>
          <p:cNvPr id="8" name="Picture 7">
            <a:extLst>
              <a:ext uri="{FF2B5EF4-FFF2-40B4-BE49-F238E27FC236}">
                <a16:creationId xmlns:a16="http://schemas.microsoft.com/office/drawing/2014/main" id="{F9B4E72C-6115-E529-9EED-5D33EF32C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305" y="1714500"/>
            <a:ext cx="2694215" cy="3429000"/>
          </a:xfrm>
          <a:prstGeom prst="rect">
            <a:avLst/>
          </a:prstGeom>
        </p:spPr>
      </p:pic>
    </p:spTree>
    <p:extLst>
      <p:ext uri="{BB962C8B-B14F-4D97-AF65-F5344CB8AC3E}">
        <p14:creationId xmlns:p14="http://schemas.microsoft.com/office/powerpoint/2010/main" val="233018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63AB9-5CD3-996C-97CF-69843AC0EA15}"/>
              </a:ext>
            </a:extLst>
          </p:cNvPr>
          <p:cNvSpPr txBox="1"/>
          <p:nvPr/>
        </p:nvSpPr>
        <p:spPr>
          <a:xfrm>
            <a:off x="899160" y="457200"/>
            <a:ext cx="10241280" cy="830997"/>
          </a:xfrm>
          <a:prstGeom prst="rect">
            <a:avLst/>
          </a:prstGeom>
          <a:noFill/>
        </p:spPr>
        <p:txBody>
          <a:bodyPr wrap="square" rtlCol="0">
            <a:spAutoFit/>
          </a:bodyPr>
          <a:lstStyle/>
          <a:p>
            <a:pPr algn="ctr"/>
            <a:r>
              <a:rPr lang="en-IN" sz="4800" b="1" dirty="0">
                <a:latin typeface="Bookman Old Style" panose="02050604050505020204" pitchFamily="18" charset="0"/>
              </a:rPr>
              <a:t>CONCLUSION</a:t>
            </a:r>
          </a:p>
        </p:txBody>
      </p:sp>
      <p:sp>
        <p:nvSpPr>
          <p:cNvPr id="4" name="TextBox 3">
            <a:extLst>
              <a:ext uri="{FF2B5EF4-FFF2-40B4-BE49-F238E27FC236}">
                <a16:creationId xmlns:a16="http://schemas.microsoft.com/office/drawing/2014/main" id="{C0D1E518-A65B-C1E6-9015-9770DEC1ACBD}"/>
              </a:ext>
            </a:extLst>
          </p:cNvPr>
          <p:cNvSpPr txBox="1"/>
          <p:nvPr/>
        </p:nvSpPr>
        <p:spPr>
          <a:xfrm>
            <a:off x="762000" y="1493521"/>
            <a:ext cx="11125200" cy="2246769"/>
          </a:xfrm>
          <a:prstGeom prst="rect">
            <a:avLst/>
          </a:prstGeom>
          <a:noFill/>
        </p:spPr>
        <p:txBody>
          <a:bodyPr wrap="square" rtlCol="0">
            <a:spAutoFit/>
          </a:bodyPr>
          <a:lstStyle/>
          <a:p>
            <a:r>
              <a:rPr lang="en-US" sz="2800" dirty="0"/>
              <a:t>The Python-based Movie Database project, structured around OOP concepts, provides an efficient and organized solution for managing movie data and user interactions. It serves as a practical example of how OOP principles can be applied to build scalable, maintainable, and user-friendly software systems.</a:t>
            </a:r>
            <a:endParaRPr lang="en-IN" sz="2800" dirty="0">
              <a:latin typeface="Bookman Old Style" panose="02050604050505020204" pitchFamily="18" charset="0"/>
            </a:endParaRPr>
          </a:p>
        </p:txBody>
      </p:sp>
      <p:pic>
        <p:nvPicPr>
          <p:cNvPr id="8" name="Picture 7">
            <a:extLst>
              <a:ext uri="{FF2B5EF4-FFF2-40B4-BE49-F238E27FC236}">
                <a16:creationId xmlns:a16="http://schemas.microsoft.com/office/drawing/2014/main" id="{F2975382-45B7-26FD-CF53-4BBB2E8FC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9926" y="4173121"/>
            <a:ext cx="1993394" cy="2217958"/>
          </a:xfrm>
          <a:prstGeom prst="rect">
            <a:avLst/>
          </a:prstGeom>
        </p:spPr>
      </p:pic>
    </p:spTree>
    <p:extLst>
      <p:ext uri="{BB962C8B-B14F-4D97-AF65-F5344CB8AC3E}">
        <p14:creationId xmlns:p14="http://schemas.microsoft.com/office/powerpoint/2010/main" val="381025730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 float design</Template>
  <TotalTime>187</TotalTime>
  <Words>489</Words>
  <Application>Microsoft Office PowerPoint</Application>
  <PresentationFormat>Widescreen</PresentationFormat>
  <Paragraphs>62</Paragraphs>
  <Slides>10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Bookman Old Style</vt:lpstr>
      <vt:lpstr>Calibri</vt:lpstr>
      <vt:lpstr>Gill Sans MT</vt:lpstr>
      <vt:lpstr>Walbaum Display</vt:lpstr>
      <vt:lpstr>Wingdings</vt:lpstr>
      <vt:lpstr>3DFloatVTI</vt:lpstr>
      <vt:lpstr>PowerPoint Presentation</vt:lpstr>
      <vt:lpstr>PowerPoint Presentation</vt:lpstr>
      <vt:lpstr>Aim of the project: </vt:lpstr>
      <vt:lpstr>PowerPoint Presentation</vt:lpstr>
      <vt:lpstr>PowerPoint Presentation</vt:lpstr>
      <vt:lpstr>FUNCTIONALITIES: </vt:lpstr>
      <vt:lpstr>PowerPoint Presentation</vt:lpstr>
      <vt:lpstr>RESULT AND OUTCOMES OF THE PROJECT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Ismail</dc:creator>
  <cp:lastModifiedBy>mohamed Ismail</cp:lastModifiedBy>
  <cp:revision>5</cp:revision>
  <dcterms:created xsi:type="dcterms:W3CDTF">2024-09-18T19:14:21Z</dcterms:created>
  <dcterms:modified xsi:type="dcterms:W3CDTF">2024-09-19T05:14:18Z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